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00" r:id="rId75"/>
    <p:sldId id="503" r:id="rId76"/>
    <p:sldId id="504" r:id="rId77"/>
    <p:sldId id="505" r:id="rId78"/>
    <p:sldId id="506" r:id="rId79"/>
    <p:sldId id="507" r:id="rId80"/>
    <p:sldId id="512" r:id="rId81"/>
    <p:sldId id="514" r:id="rId82"/>
    <p:sldId id="513" r:id="rId83"/>
    <p:sldId id="511" r:id="rId84"/>
    <p:sldId id="509" r:id="rId85"/>
    <p:sldId id="508" r:id="rId86"/>
    <p:sldId id="510" r:id="rId87"/>
    <p:sldId id="515" r:id="rId88"/>
    <p:sldId id="502" r:id="rId89"/>
    <p:sldId id="518" r:id="rId90"/>
    <p:sldId id="517" r:id="rId91"/>
    <p:sldId id="519" r:id="rId92"/>
    <p:sldId id="520" r:id="rId93"/>
    <p:sldId id="521" r:id="rId94"/>
    <p:sldId id="523" r:id="rId95"/>
    <p:sldId id="524" r:id="rId96"/>
    <p:sldId id="516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END" id="{9B7CE57A-8222-4A2E-991B-9C231297CF1E}">
          <p14:sldIdLst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000"/>
    <a:srgbClr val="BF9000"/>
    <a:srgbClr val="0F78C3"/>
    <a:srgbClr val="FFC000"/>
    <a:srgbClr val="F0F0F0"/>
    <a:srgbClr val="C1AD35"/>
    <a:srgbClr val="740C68"/>
    <a:srgbClr val="FF3FF6"/>
    <a:srgbClr val="CDC529"/>
    <a:srgbClr val="E4D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6" autoAdjust="0"/>
    <p:restoredTop sz="95201" autoAdjust="0"/>
  </p:normalViewPr>
  <p:slideViewPr>
    <p:cSldViewPr snapToGrid="0">
      <p:cViewPr varScale="1">
        <p:scale>
          <a:sx n="114" d="100"/>
          <a:sy n="114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/>
              <a:t>Keil5 MDK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安装器件支持包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软件注册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STLINK</a:t>
            </a:r>
            <a:r>
              <a:rPr lang="zh-CN" altLang="en-US" sz="2800" dirty="0"/>
              <a:t>驱动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USB</a:t>
            </a:r>
            <a:r>
              <a:rPr lang="zh-CN" altLang="en-US" sz="2800" dirty="0"/>
              <a:t>转串口驱动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xmlns="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xmlns="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xmlns="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xmlns="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Flash</a:t>
                      </a:r>
                      <a:r>
                        <a:rPr lang="zh-CN" altLang="en-US" sz="2400" dirty="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大于</a:t>
                      </a:r>
                      <a:r>
                        <a:rPr lang="en-US" altLang="zh-CN" sz="2400" dirty="0"/>
                        <a:t>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STM32F105/107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xmlns="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建立工程文件夹，</a:t>
            </a:r>
            <a:r>
              <a:rPr lang="en-US" altLang="zh-CN" sz="2800" dirty="0"/>
              <a:t>Keil</a:t>
            </a:r>
            <a:r>
              <a:rPr lang="zh-CN" altLang="en-US" sz="2800" dirty="0"/>
              <a:t>中新建工程，选择型号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工程文件夹里建立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等文件夹，复制固件库里面的文件到工程文件夹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工程里对应建立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等同名称的分组，然后将文件夹内的文件添加到工程分组里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Include Paths</a:t>
            </a:r>
            <a:r>
              <a:rPr lang="zh-CN" altLang="en-US" sz="2800" dirty="0"/>
              <a:t>内声明所有包含头文件的文件夹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Define</a:t>
            </a:r>
            <a:r>
              <a:rPr lang="zh-CN" altLang="en-US" sz="2800" dirty="0"/>
              <a:t>内定义</a:t>
            </a:r>
            <a:r>
              <a:rPr lang="en-US" altLang="zh-CN" sz="2800" dirty="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Debug</a:t>
            </a:r>
            <a:r>
              <a:rPr lang="zh-CN" altLang="en-US" sz="2800" dirty="0"/>
              <a:t>，下拉列表选择对应调试器，</a:t>
            </a:r>
            <a:r>
              <a:rPr lang="en-US" altLang="zh-CN" sz="2800" dirty="0"/>
              <a:t>Settings</a:t>
            </a:r>
            <a:r>
              <a:rPr lang="zh-CN" altLang="en-US" sz="2800" dirty="0"/>
              <a:t>，</a:t>
            </a:r>
            <a:r>
              <a:rPr lang="en-US" altLang="zh-CN" sz="2800" dirty="0"/>
              <a:t>Flash Download</a:t>
            </a:r>
            <a:r>
              <a:rPr lang="zh-CN" altLang="en-US" sz="2800" dirty="0"/>
              <a:t>里勾选</a:t>
            </a:r>
            <a:r>
              <a:rPr lang="en-US" altLang="zh-CN" sz="2800" dirty="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startup_xx.s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复位中断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system_xx.c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main.c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stm32f10x_it.c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core_cm3.c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其他用户文件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misc.c / .h</a:t>
            </a:r>
          </a:p>
          <a:p>
            <a:pPr algn="ctr"/>
            <a:r>
              <a:rPr lang="en-US" altLang="zh-CN" dirty="0"/>
              <a:t>stm32f10x_adc.c / .h</a:t>
            </a:r>
          </a:p>
          <a:p>
            <a:pPr algn="ctr"/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stm32f10x_conf.h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GPIO</a:t>
            </a:r>
            <a:r>
              <a:rPr lang="zh-CN" altLang="en-US" sz="2800" dirty="0"/>
              <a:t>（</a:t>
            </a:r>
            <a:r>
              <a:rPr lang="en-US" altLang="zh-CN" sz="2800" dirty="0"/>
              <a:t>General Purpose Input </a:t>
            </a:r>
            <a:r>
              <a:rPr lang="en-US" altLang="zh-CN" sz="2800"/>
              <a:t>Output</a:t>
            </a:r>
            <a:r>
              <a:rPr lang="zh-CN" altLang="en-US" sz="2800"/>
              <a:t>）通用</a:t>
            </a:r>
            <a:r>
              <a:rPr lang="zh-CN" altLang="en-US" sz="2800" dirty="0"/>
              <a:t>输入输出口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可配置为</a:t>
            </a:r>
            <a:r>
              <a:rPr lang="en-US" altLang="zh-CN" sz="2800" dirty="0"/>
              <a:t>8</a:t>
            </a:r>
            <a:r>
              <a:rPr lang="zh-CN" altLang="en-US" sz="2800" dirty="0"/>
              <a:t>种输入输出模式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引脚电平：</a:t>
            </a:r>
            <a:r>
              <a:rPr lang="en-US" altLang="zh-CN" sz="2800" dirty="0"/>
              <a:t>0V~3.3V</a:t>
            </a:r>
            <a:r>
              <a:rPr lang="zh-CN" altLang="en-US" sz="2800" dirty="0"/>
              <a:t>，部分引脚可容忍</a:t>
            </a:r>
            <a:r>
              <a:rPr lang="en-US" altLang="zh-CN" sz="2800" dirty="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输出模式下可控制端口输出高低电平，用以驱动</a:t>
            </a:r>
            <a:r>
              <a:rPr lang="en-US" altLang="zh-CN" sz="2800" dirty="0"/>
              <a:t>LED</a:t>
            </a:r>
            <a:r>
              <a:rPr lang="zh-CN" altLang="en-US" sz="2800" dirty="0"/>
              <a:t>、控制蜂鸣器、模拟通信协议输出时序等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输入模式下可读取端口的高低电平或电压，用于读取按键输入、外接模块电平信号输入、</a:t>
            </a:r>
            <a:r>
              <a:rPr lang="en-US" altLang="zh-CN" sz="2800" dirty="0"/>
              <a:t>ADC</a:t>
            </a:r>
            <a:r>
              <a:rPr lang="zh-CN" altLang="en-US" sz="2800" dirty="0"/>
              <a:t>电压采集、模拟通信协议接收数据等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GPIOA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PA0</a:t>
            </a:r>
            <a:endParaRPr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</a:t>
            </a:r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PA2</a:t>
            </a:r>
            <a:endParaRPr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PA15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GPIOB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PB0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</a:t>
            </a:r>
            <a:endParaRPr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PB2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PB15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APB2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xmlns="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xmlns="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xmlns="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r>
                        <a:rPr lang="zh-CN" altLang="en-US" sz="2000" dirty="0"/>
                        <a:t>无效，引脚直接接入内部</a:t>
                      </a:r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可输出引脚电平，高电平为高阻态，低电平接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可输出引脚电平，高电平接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由片上外设控制，高电平为高阻态，低电平接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由片上外设控制，高电平接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通过配置</a:t>
            </a:r>
            <a:r>
              <a:rPr lang="en-US" altLang="zh-CN" sz="2800" dirty="0"/>
              <a:t>GPIO</a:t>
            </a:r>
            <a:r>
              <a:rPr lang="zh-CN" altLang="en-US" sz="2800" dirty="0"/>
              <a:t>的端口配置寄存器，端口可以配置成以下</a:t>
            </a:r>
            <a:r>
              <a:rPr lang="en-US" altLang="zh-CN" sz="2800" dirty="0"/>
              <a:t>8</a:t>
            </a:r>
            <a:r>
              <a:rPr lang="zh-CN" altLang="en-US" sz="2800" dirty="0"/>
              <a:t>种模式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 dirty="0">
                <a:latin typeface="等线" panose="02010600030101010101" pitchFamily="2" charset="-122"/>
              </a:rPr>
              <a:t>拉输入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</a:rPr>
              <a:t>复用开漏</a:t>
            </a:r>
            <a:r>
              <a:rPr lang="en-US" altLang="zh-CN" sz="3200" dirty="0">
                <a:latin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LED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有源蜂鸣器：内部自带振荡源，将正负极接上直流电压即可持续发声，频率固定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无源蜂鸣器：内部不带振荡源，需要控制器提供振荡脉冲才可发声，调整提供振荡脉冲的频率，可发出不同频率的声音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xmlns="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xmlns="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xmlns="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xmlns="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xmlns="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用途：用一个字符串代替一个数字，便于理解，防止</a:t>
            </a:r>
            <a:r>
              <a:rPr lang="zh-CN" altLang="en-US" sz="2800"/>
              <a:t>出错；提取程序中经常出现的参数，便于快速修改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定义宏定义：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引用宏定义：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	int a = ABC;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 dirty="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用途：将一个比较长的变量类型名换个名字，便于使用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typedef </a:t>
            </a:r>
            <a:r>
              <a:rPr lang="en-US" altLang="zh-CN" sz="2800">
                <a:latin typeface="Consolas" panose="020B0609020204030204" pitchFamily="49" charset="0"/>
              </a:rPr>
              <a:t>unsigned char uint8_t;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>
                <a:latin typeface="Consolas" panose="020B0609020204030204" pitchFamily="49" charset="0"/>
              </a:rPr>
              <a:t>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</a:t>
            </a:r>
            <a:r>
              <a:rPr lang="en-US" altLang="zh-CN" sz="2800" dirty="0">
                <a:latin typeface="Consolas" panose="020B0609020204030204" pitchFamily="49" charset="0"/>
              </a:rPr>
              <a:t>a;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</a:t>
            </a:r>
            <a:r>
              <a:rPr lang="en-US" altLang="zh-CN" sz="2800" dirty="0">
                <a:latin typeface="Consolas" panose="020B0609020204030204" pitchFamily="49" charset="0"/>
              </a:rPr>
              <a:t>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用途：数据打包，不同类型变量的集合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定义结构体变量：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因为结构体变量类型较长，所以通常用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引用结构体成员：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zh-CN" altLang="en-US" sz="2800" dirty="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 dirty="0"/>
              <a:t>	//</a:t>
            </a:r>
            <a:r>
              <a:rPr lang="en-US" altLang="zh-CN" sz="2800" dirty="0">
                <a:latin typeface="Consolas" panose="020B0609020204030204" pitchFamily="49" charset="0"/>
              </a:rPr>
              <a:t>pStructName</a:t>
            </a:r>
            <a:r>
              <a:rPr lang="zh-CN" altLang="en-US" sz="2800" dirty="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</a:t>
            </a:r>
            <a:r>
              <a:rPr lang="zh-CN" altLang="en-US" sz="2800"/>
              <a:t>途：定义一个取值受限制的整型变量，用于限制变量取值范围；宏</a:t>
            </a:r>
            <a:r>
              <a:rPr lang="zh-CN" altLang="en-US" sz="2800" dirty="0"/>
              <a:t>定义的集合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定义枚举变量：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</a:t>
            </a:r>
            <a:r>
              <a:rPr lang="en-US" altLang="zh-CN" sz="2800" dirty="0">
                <a:latin typeface="Consolas" panose="020B0609020204030204" pitchFamily="49" charset="0"/>
              </a:rPr>
              <a:t>= 0</a:t>
            </a:r>
            <a:r>
              <a:rPr lang="en-US" altLang="zh-CN" sz="2800">
                <a:latin typeface="Consolas" panose="020B0609020204030204" pitchFamily="49" charset="0"/>
              </a:rPr>
              <a:t>, TRUE = 1} </a:t>
            </a:r>
            <a:r>
              <a:rPr lang="en-US" altLang="zh-CN" sz="2800" dirty="0">
                <a:latin typeface="Consolas" panose="020B0609020204030204" pitchFamily="49" charset="0"/>
              </a:rPr>
              <a:t>EnumName;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因为枚举变量类型较长，所以通常用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引用枚举成员：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FALSE;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TRUE;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xmlns="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xmlns="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xmlns="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xmlns="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xmlns="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xmlns="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xmlns="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xmlns="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  <a:endParaRPr lang="en-US" altLang="zh-CN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  <a:endParaRPr lang="en-US" altLang="zh-CN" dirty="0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  <a:endParaRPr lang="en-US" altLang="zh-CN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  <a:endParaRPr lang="en-US" altLang="zh-CN" dirty="0"/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  <a:endParaRPr lang="en-US" altLang="zh-CN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  <a:endParaRPr lang="en-US" altLang="zh-CN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  <a:endParaRPr lang="en-US" altLang="zh-CN" dirty="0"/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  <a:endParaRPr lang="en-US" altLang="zh-CN" dirty="0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  <a:endParaRPr lang="en-US" altLang="zh-CN" dirty="0"/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 dirty="0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xmlns="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xmlns="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xmlns="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xmlns="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xmlns="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xmlns="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xmlns="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xmlns="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xmlns="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xmlns="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xmlns="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xmlns="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xmlns="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xmlns="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xmlns="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xmlns="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xmlns="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xmlns="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xmlns="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xmlns="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xmlns="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xmlns="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xmlns="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xmlns="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xmlns="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xmlns="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xmlns="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xmlns="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xmlns="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xmlns="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xmlns="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xmlns="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xmlns="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xmlns="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xmlns="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xmlns="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xmlns="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xmlns="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xmlns="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xmlns="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xmlns="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xmlns="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xmlns="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xmlns="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xmlns="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xmlns="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xmlns="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xmlns="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xmlns="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xmlns="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xmlns="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xmlns="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xmlns="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xmlns="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xmlns="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xmlns="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xmlns="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xmlns="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xmlns="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xmlns="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xmlns="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xmlns="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xmlns="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xmlns="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xmlns="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xmlns="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xmlns="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xmlns="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xmlns="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xmlns="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xmlns="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xmlns="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系列：主流系列</a:t>
            </a:r>
            <a:r>
              <a:rPr lang="en-US" altLang="zh-CN" sz="2800" dirty="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内核：</a:t>
            </a:r>
            <a:r>
              <a:rPr lang="en-US" altLang="zh-CN" sz="2800" dirty="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主频</a:t>
            </a:r>
            <a:r>
              <a:rPr lang="zh-CN" altLang="en-US" sz="2800"/>
              <a:t>：</a:t>
            </a:r>
            <a:r>
              <a:rPr lang="en-US" altLang="zh-CN" sz="2800"/>
              <a:t>72MHz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RAM</a:t>
            </a:r>
            <a:r>
              <a:rPr lang="zh-CN" altLang="en-US" sz="2800" dirty="0"/>
              <a:t>：</a:t>
            </a:r>
            <a:r>
              <a:rPr lang="en-US" altLang="zh-CN" sz="2800" dirty="0"/>
              <a:t>20K</a:t>
            </a:r>
            <a:r>
              <a:rPr lang="zh-CN" altLang="en-US" sz="2800" dirty="0"/>
              <a:t>（</a:t>
            </a:r>
            <a:r>
              <a:rPr lang="en-US" altLang="zh-CN" sz="2800" dirty="0"/>
              <a:t>SRAM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ROM</a:t>
            </a:r>
            <a:r>
              <a:rPr lang="zh-CN" altLang="en-US" sz="2800" dirty="0"/>
              <a:t>：</a:t>
            </a:r>
            <a:r>
              <a:rPr lang="en-US" altLang="zh-CN" sz="2800" dirty="0"/>
              <a:t>64K</a:t>
            </a:r>
            <a:r>
              <a:rPr lang="zh-CN" altLang="en-US" sz="2800" dirty="0"/>
              <a:t>（</a:t>
            </a:r>
            <a:r>
              <a:rPr lang="en-US" altLang="zh-CN" sz="2800" dirty="0"/>
              <a:t>Flash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供电：</a:t>
            </a:r>
            <a:r>
              <a:rPr lang="en-US" altLang="zh-CN" sz="2800" dirty="0"/>
              <a:t>2.0~3.6V</a:t>
            </a:r>
            <a:r>
              <a:rPr lang="zh-CN" altLang="en-US" sz="2800" dirty="0"/>
              <a:t>（标准</a:t>
            </a:r>
            <a:r>
              <a:rPr lang="en-US" altLang="zh-CN" sz="2800" dirty="0"/>
              <a:t>3.3V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封装：</a:t>
            </a:r>
            <a:r>
              <a:rPr lang="en-US" altLang="zh-CN" sz="2800" dirty="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xmlns="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xmlns="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xmlns="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xmlns="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xmlns="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en-US" altLang="zh-CN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xmlns="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xmlns="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xmlns="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en-US" altLang="zh-CN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xmlns="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xmlns="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xmlns="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  <a:endParaRPr lang="en-US" altLang="zh-CN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  <a:endParaRPr lang="en-US" altLang="zh-CN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xmlns="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xmlns="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xmlns="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xmlns="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xmlns="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xmlns="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xmlns="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xmlns="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xmlns="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xmlns="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xmlns="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NVIC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SysTick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RCC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RTC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通用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r>
                        <a:rPr lang="zh-CN" altLang="en-US" sz="2000" dirty="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AFIO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PWR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EXTI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BKP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TIM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DMA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USART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同步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</a:t>
                      </a:r>
                      <a:r>
                        <a:rPr lang="zh-CN" altLang="en-US" sz="2000" dirty="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FSMC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 OTG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xmlns="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xmlns="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xmlns="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xmlns="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xmlns="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xmlns="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xmlns="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xmlns="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xmlns="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xmlns="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xmlns="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xmlns="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xmlns="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xmlns="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xmlns="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xmlns="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xmlns="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xmlns="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xmlns="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xmlns="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xmlns="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xmlns="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xmlns="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xmlns="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xmlns="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xmlns="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xmlns="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xmlns="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xmlns="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xmlns="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xmlns="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xmlns="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xmlns="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xmlns="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xmlns="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xmlns="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xmlns="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xmlns="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xmlns="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xmlns="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xmlns="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xmlns="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xmlns="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xmlns="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xmlns="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xmlns="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xmlns="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xmlns="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xmlns="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xmlns="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xmlns="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xmlns="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xmlns="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xmlns="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xmlns="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xmlns="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xmlns="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xmlns="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xmlns="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xmlns="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xmlns="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xmlns="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14616</TotalTime>
  <Words>4025</Words>
  <Application>Microsoft Office PowerPoint</Application>
  <PresentationFormat>宽屏</PresentationFormat>
  <Paragraphs>1179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1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Lucas Yao (Wicresoft North America)</cp:lastModifiedBy>
  <cp:revision>924</cp:revision>
  <dcterms:created xsi:type="dcterms:W3CDTF">2019-03-09T07:14:58Z</dcterms:created>
  <dcterms:modified xsi:type="dcterms:W3CDTF">2022-05-19T06:23:16Z</dcterms:modified>
</cp:coreProperties>
</file>